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80" r:id="rId7"/>
    <p:sldId id="281" r:id="rId8"/>
    <p:sldId id="262" r:id="rId9"/>
    <p:sldId id="282" r:id="rId10"/>
    <p:sldId id="264" r:id="rId11"/>
    <p:sldId id="285" r:id="rId12"/>
    <p:sldId id="283" r:id="rId13"/>
    <p:sldId id="284" r:id="rId14"/>
    <p:sldId id="273" r:id="rId15"/>
    <p:sldId id="269" r:id="rId16"/>
    <p:sldId id="286" r:id="rId17"/>
    <p:sldId id="287" r:id="rId18"/>
    <p:sldId id="288" r:id="rId19"/>
    <p:sldId id="272" r:id="rId20"/>
    <p:sldId id="292" r:id="rId21"/>
    <p:sldId id="289" r:id="rId22"/>
    <p:sldId id="290" r:id="rId23"/>
    <p:sldId id="275" r:id="rId24"/>
    <p:sldId id="291" r:id="rId25"/>
    <p:sldId id="276" r:id="rId26"/>
    <p:sldId id="277" r:id="rId27"/>
    <p:sldId id="278" r:id="rId28"/>
    <p:sldId id="279" r:id="rId29"/>
  </p:sldIdLst>
  <p:sldSz cx="9144000" cy="5143500" type="screen16x9"/>
  <p:notesSz cx="6888163" cy="10020300"/>
  <p:embeddedFontLst>
    <p:embeddedFont>
      <p:font typeface="IBM Plex Sans" panose="020B0604020202020204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Roboto" panose="020B060402020202020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IBM Plex Sans SemiBold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>
          <p15:clr>
            <a:srgbClr val="9AA0A6"/>
          </p15:clr>
        </p15:guide>
        <p15:guide id="2" pos="29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D6F628-C016-4B08-90B0-44CC8FE5467A}">
  <a:tblStyle styleId="{19D6F628-C016-4B08-90B0-44CC8FE546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86" y="90"/>
      </p:cViewPr>
      <p:guideLst>
        <p:guide orient="horz" pos="1597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97278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ksergey.ru/timer/?t=300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nlinetimer.ru/#!/timer/2022-01-14T13:30:46.171Z/2022-01-14T13:30:46.171Z/forward/0/2/100/t/run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00" name="Google Shape;3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9332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99ae5b3c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99ae5b3c0_0_11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117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99ae5b3c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99ae5b3c0_0_11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773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99ae5b3c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99ae5b3c0_0_11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372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81ba7d4ae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1081ba7d4ae_0_509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252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58be1b990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g158be1b990e_0_49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872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00025" y="822325"/>
            <a:ext cx="7318375" cy="411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91846" y="5215776"/>
            <a:ext cx="5534767" cy="494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068" tIns="102068" rIns="102068" bIns="10206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441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00025" y="822325"/>
            <a:ext cx="7318375" cy="411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91846" y="5215776"/>
            <a:ext cx="5534767" cy="494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068" tIns="102068" rIns="102068" bIns="10206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452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00025" y="822325"/>
            <a:ext cx="7318375" cy="411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91846" y="5215776"/>
            <a:ext cx="5534767" cy="494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068" tIns="102068" rIns="102068" bIns="10206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457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1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r>
              <a:rPr lang="ru-RU">
                <a:solidFill>
                  <a:schemeClr val="dk1"/>
                </a:solidFill>
              </a:rPr>
              <a:t>Для удобства можно использовать таймер на экране: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вариант 1,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вариант 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8774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58be1b990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g158be1b990e_0_49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27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99ae5b3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99ae5b3c0_0_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78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00025" y="822325"/>
            <a:ext cx="7318375" cy="411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91846" y="5215776"/>
            <a:ext cx="5534767" cy="494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068" tIns="102068" rIns="102068" bIns="10206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678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00025" y="822325"/>
            <a:ext cx="7318375" cy="411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91846" y="5215776"/>
            <a:ext cx="5534767" cy="494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068" tIns="102068" rIns="102068" bIns="10206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773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f5e2109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gff5e2109bd_0_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332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00025" y="822325"/>
            <a:ext cx="7318375" cy="411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91846" y="5215776"/>
            <a:ext cx="5534767" cy="494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068" tIns="102068" rIns="102068" bIns="10206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781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81ba7d4ae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g1081ba7d4ae_0_56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759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6132c2d2b_3_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449" name="Google Shape;449;g116132c2d2b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147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f07d28dee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0f07d28dee_0_22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r>
              <a:rPr lang="ru-RU"/>
              <a:t>Вы можете сами менять вопросы! Попросите студентов ответить голосом или отписаться в чате.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08226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18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414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647329f79_1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17" name="Google Shape;317;g10647329f7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3206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a88ad15b6_0_292:notes"/>
          <p:cNvSpPr txBox="1">
            <a:spLocks noGrp="1"/>
          </p:cNvSpPr>
          <p:nvPr>
            <p:ph type="body" idx="1"/>
          </p:nvPr>
        </p:nvSpPr>
        <p:spPr>
          <a:xfrm>
            <a:off x="688817" y="4759618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23" name="Google Shape;323;g11a88ad15b6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5818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f27e802a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f27e802a1_0_5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551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f27e802a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f27e802a1_0_5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204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9cd3b7ca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9cd3b7ca2_0_2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210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9cd3b7ca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9cd3b7ca2_0_2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670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99ae5b3c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99ae5b3c0_0_11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99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842969" y="2049775"/>
            <a:ext cx="34581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">
  <p:cSld name="1_Title slide 5_2_1_4_1_1_1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subTitle" idx="2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3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5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6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7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8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9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3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Титульник">
  <p:cSld name="TITLE_1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Титульник">
  <p:cSld name="TITLE_1_4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Титульник">
  <p:cSld name="TITLE_1_3"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Титульник">
  <p:cSld name="TITLE_1_2_1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Титульник">
  <p:cSld name="TITLE_1_2_1_1_1_1">
    <p:bg>
      <p:bgPr>
        <a:solidFill>
          <a:schemeClr val="dk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Пустой титульник, вставь справа иллюстрацию по теме">
  <p:cSld name="TITLE_1_2_1_1_1_1_1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TITLE_1_1_2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10 Отбивка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4" name="Google Shape;17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4" name="Google Shape;18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0" name="Google Shape;19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">
  <p:cSld name="1_Title slide 5_2_1_4_1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subTitle" idx="2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5" name="Google Shape;19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Что будет на уроке - 1 вариант">
  <p:cSld name="1_Title slide 5_2_1_2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subTitle" idx="2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 txBox="1">
            <a:spLocks noGrp="1"/>
          </p:cNvSpPr>
          <p:nvPr>
            <p:ph type="body" idx="3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1" name="Google Shape;201;p38"/>
          <p:cNvSpPr txBox="1">
            <a:spLocks noGrp="1"/>
          </p:cNvSpPr>
          <p:nvPr>
            <p:ph type="subTitle" idx="4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body" idx="5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subTitle" idx="6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7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ubTitle" idx="8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body" idx="9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subTitle" idx="13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4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ubTitle" idx="15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body" idx="16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Что будет на уроке - 2 вариант ">
  <p:cSld name="1_Title slide 5_2_1_2_1"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2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ubTitle" idx="3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4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subTitle" idx="5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body" idx="6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subTitle" idx="7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8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subTitle" idx="9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body" idx="13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subTitle" idx="14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body" idx="15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subTitle" idx="16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45" name="Google Shape;24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ubTitle" idx="16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9" name="Google Shape;259;p43"/>
          <p:cNvSpPr txBox="1">
            <a:spLocks noGrp="1"/>
          </p:cNvSpPr>
          <p:nvPr>
            <p:ph type="subTitle" idx="17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subTitle" idx="18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subTitle" idx="19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ubTitle" idx="20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subTitle" idx="21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subTitle" idx="22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subTitle" idx="23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6" name="Google Shape;266;p43"/>
          <p:cNvSpPr txBox="1">
            <a:spLocks noGrp="1"/>
          </p:cNvSpPr>
          <p:nvPr>
            <p:ph type="subTitle" idx="24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subTitle" idx="2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3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subTitle" idx="4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5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5" name="Google Shape;275;p44"/>
          <p:cNvSpPr txBox="1">
            <a:spLocks noGrp="1"/>
          </p:cNvSpPr>
          <p:nvPr>
            <p:ph type="subTitle" idx="6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6" name="Google Shape;276;p44"/>
          <p:cNvSpPr txBox="1">
            <a:spLocks noGrp="1"/>
          </p:cNvSpPr>
          <p:nvPr>
            <p:ph type="subTitle" idx="7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7" name="Google Shape;277;p44"/>
          <p:cNvSpPr txBox="1">
            <a:spLocks noGrp="1"/>
          </p:cNvSpPr>
          <p:nvPr>
            <p:ph type="subTitle" idx="8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subTitle" idx="9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 1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2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subTitle" idx="3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subTitle" idx="4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subTitle" idx="5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subTitle" idx="6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subTitle" idx="7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subTitle" idx="8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subTitle" idx="9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1" name="Google Shape;291;p45"/>
          <p:cNvSpPr txBox="1">
            <a:spLocks noGrp="1"/>
          </p:cNvSpPr>
          <p:nvPr>
            <p:ph type="subTitle" idx="13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2" name="Google Shape;292;p45"/>
          <p:cNvSpPr txBox="1">
            <a:spLocks noGrp="1"/>
          </p:cNvSpPr>
          <p:nvPr>
            <p:ph type="subTitle" idx="14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3" name="Google Shape;293;p45"/>
          <p:cNvSpPr txBox="1">
            <a:spLocks noGrp="1"/>
          </p:cNvSpPr>
          <p:nvPr>
            <p:ph type="subTitle" idx="15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subTitle" idx="16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19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</a:pPr>
            <a:r>
              <a:rPr lang="ru-RU"/>
              <a:t>Базы данных и SQL</a:t>
            </a:r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</a:pPr>
            <a:r>
              <a:rPr lang="ru-RU"/>
              <a:t>Семинар 6.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>
            <a:spLocks noGrp="1"/>
          </p:cNvSpPr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Выберите ложное утверждение:</a:t>
            </a:r>
            <a:endParaRPr sz="24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57" name="Google Shape;357;p55"/>
          <p:cNvSpPr txBox="1"/>
          <p:nvPr/>
        </p:nvSpPr>
        <p:spPr>
          <a:xfrm>
            <a:off x="652975" y="2167650"/>
            <a:ext cx="8107200" cy="225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MYSQL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реализовать автоматическое выполнение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COMMIT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или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ROLLBACK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транзакции можно  рамках хранимой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процедуры.</a:t>
            </a:r>
          </a:p>
          <a:p>
            <a:pPr marL="45720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начала транзакции нужно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написать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START 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TRANSACTION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.</a:t>
            </a: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</a:t>
            </a:r>
            <a:r>
              <a:rPr lang="en-US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завершении транзакции изменения, сделанные от начала транзакции и ранее </a:t>
            </a:r>
            <a:r>
              <a:rPr lang="ru-RU" sz="1550" dirty="0" smtClean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невидимые </a:t>
            </a: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для других транзакций действия, всегда фиксируются в базе данных.</a:t>
            </a:r>
            <a:endParaRPr sz="1550"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78386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>
            <a:spLocks noGrp="1"/>
          </p:cNvSpPr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Циклы в </a:t>
            </a:r>
            <a:r>
              <a:rPr lang="en-US" sz="24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MYSQL</a:t>
            </a:r>
            <a:r>
              <a:rPr lang="ru-RU" sz="24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:</a:t>
            </a:r>
            <a:endParaRPr sz="24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57" name="Google Shape;357;p55"/>
          <p:cNvSpPr txBox="1"/>
          <p:nvPr/>
        </p:nvSpPr>
        <p:spPr>
          <a:xfrm>
            <a:off x="652975" y="2167650"/>
            <a:ext cx="8107200" cy="1535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1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Циклы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реализуются в процедурах и функциях.</a:t>
            </a: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1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Данный функционал не реализован.</a:t>
            </a:r>
          </a:p>
          <a:p>
            <a:pPr marL="457200" lvl="1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реализации цикла используются операторы 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WHILE, FOR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LOOP</a:t>
            </a: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8853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>
            <a:spLocks noGrp="1"/>
          </p:cNvSpPr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Циклы в </a:t>
            </a:r>
            <a:r>
              <a:rPr lang="en-US" sz="24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MYSQL</a:t>
            </a:r>
            <a:r>
              <a:rPr lang="ru-RU" sz="24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:</a:t>
            </a:r>
            <a:endParaRPr sz="24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57" name="Google Shape;357;p55"/>
          <p:cNvSpPr txBox="1"/>
          <p:nvPr/>
        </p:nvSpPr>
        <p:spPr>
          <a:xfrm>
            <a:off x="652975" y="2167650"/>
            <a:ext cx="8107200" cy="1535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1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Циклы реализуются в процедурах и функциях.</a:t>
            </a:r>
          </a:p>
          <a:p>
            <a:pPr marL="457200" lvl="1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Данный функционал не реализован.</a:t>
            </a:r>
          </a:p>
          <a:p>
            <a:pPr marL="457200" lvl="1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реализации цикла используются операторы 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WHILE, FOR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LOOP</a:t>
            </a: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35871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4"/>
          <p:cNvSpPr txBox="1">
            <a:spLocks noGrp="1"/>
          </p:cNvSpPr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/>
              <a:t>Транзакции</a:t>
            </a:r>
            <a:endParaRPr dirty="0"/>
          </a:p>
        </p:txBody>
      </p:sp>
      <p:sp>
        <p:nvSpPr>
          <p:cNvPr id="417" name="Google Shape;417;p64"/>
          <p:cNvSpPr txBox="1"/>
          <p:nvPr/>
        </p:nvSpPr>
        <p:spPr>
          <a:xfrm>
            <a:off x="493725" y="1298650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06230" y="1298650"/>
            <a:ext cx="83268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START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TRANSACTION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800" dirty="0"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INSERT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INTO</a:t>
            </a:r>
            <a:r>
              <a:rPr lang="en-US" sz="1800" b="1" dirty="0">
                <a:latin typeface="Consolas" panose="020B0609020204030204" pitchFamily="49" charset="0"/>
              </a:rPr>
              <a:t> users (</a:t>
            </a:r>
            <a:r>
              <a:rPr lang="en-US" sz="1800" b="1" dirty="0" err="1">
                <a:latin typeface="Consolas" panose="020B0609020204030204" pitchFamily="49" charset="0"/>
              </a:rPr>
              <a:t>firstname</a:t>
            </a:r>
            <a:r>
              <a:rPr lang="en-US" sz="1800" b="1" dirty="0">
                <a:latin typeface="Consolas" panose="020B0609020204030204" pitchFamily="49" charset="0"/>
              </a:rPr>
              <a:t>, </a:t>
            </a:r>
            <a:r>
              <a:rPr lang="en-US" sz="1800" b="1" dirty="0" err="1">
                <a:latin typeface="Consolas" panose="020B0609020204030204" pitchFamily="49" charset="0"/>
              </a:rPr>
              <a:t>lastname</a:t>
            </a:r>
            <a:r>
              <a:rPr lang="en-US" sz="1800" b="1" dirty="0">
                <a:latin typeface="Consolas" panose="020B0609020204030204" pitchFamily="49" charset="0"/>
              </a:rPr>
              <a:t>, email)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VALUES</a:t>
            </a:r>
            <a:r>
              <a:rPr lang="en-US" sz="1800" b="1" dirty="0">
                <a:latin typeface="Consolas" panose="020B0609020204030204" pitchFamily="49" charset="0"/>
              </a:rPr>
              <a:t> (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Дмитрий'</a:t>
            </a:r>
            <a:r>
              <a:rPr lang="ru-RU" sz="1800" b="1" dirty="0">
                <a:latin typeface="Consolas" panose="020B0609020204030204" pitchFamily="49" charset="0"/>
              </a:rPr>
              <a:t>, 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'Дмитриев'</a:t>
            </a:r>
            <a:r>
              <a:rPr lang="ru-RU" sz="1800" b="1" dirty="0">
                <a:latin typeface="Consolas" panose="020B0609020204030204" pitchFamily="49" charset="0"/>
              </a:rPr>
              <a:t>, 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dima@mail.ru'</a:t>
            </a:r>
            <a:r>
              <a:rPr lang="en-US" sz="1800" b="1" dirty="0">
                <a:latin typeface="Consolas" panose="020B0609020204030204" pitchFamily="49" charset="0"/>
              </a:rPr>
              <a:t>)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800" dirty="0"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SET</a:t>
            </a:r>
            <a:r>
              <a:rPr lang="en-US" sz="1800" b="1" dirty="0">
                <a:latin typeface="Consolas" panose="020B0609020204030204" pitchFamily="49" charset="0"/>
              </a:rPr>
              <a:t> @</a:t>
            </a:r>
            <a:r>
              <a:rPr lang="en-US" sz="1800" b="1" dirty="0" err="1">
                <a:latin typeface="Consolas" panose="020B0609020204030204" pitchFamily="49" charset="0"/>
              </a:rPr>
              <a:t>last_user_id</a:t>
            </a:r>
            <a:r>
              <a:rPr lang="en-US" sz="1800" b="1" dirty="0">
                <a:latin typeface="Consolas" panose="020B0609020204030204" pitchFamily="49" charset="0"/>
              </a:rPr>
              <a:t> = </a:t>
            </a:r>
            <a:r>
              <a:rPr lang="en-US" sz="18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last_insert_id</a:t>
            </a:r>
            <a:r>
              <a:rPr lang="en-US" sz="1800" b="1" dirty="0">
                <a:latin typeface="Consolas" panose="020B0609020204030204" pitchFamily="49" charset="0"/>
              </a:rPr>
              <a:t>()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800" dirty="0"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INSERT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INTO</a:t>
            </a:r>
            <a:r>
              <a:rPr lang="en-US" sz="1800" b="1" dirty="0">
                <a:latin typeface="Consolas" panose="020B0609020204030204" pitchFamily="49" charset="0"/>
              </a:rPr>
              <a:t> profiles (</a:t>
            </a:r>
            <a:r>
              <a:rPr lang="en-US" sz="1800" b="1" dirty="0" err="1">
                <a:latin typeface="Consolas" panose="020B0609020204030204" pitchFamily="49" charset="0"/>
              </a:rPr>
              <a:t>user_id</a:t>
            </a:r>
            <a:r>
              <a:rPr lang="en-US" sz="1800" b="1" dirty="0">
                <a:latin typeface="Consolas" panose="020B0609020204030204" pitchFamily="49" charset="0"/>
              </a:rPr>
              <a:t>, hometown, birthday, </a:t>
            </a:r>
            <a:r>
              <a:rPr lang="en-US" sz="1800" b="1" dirty="0" err="1">
                <a:latin typeface="Consolas" panose="020B0609020204030204" pitchFamily="49" charset="0"/>
              </a:rPr>
              <a:t>photo_id</a:t>
            </a:r>
            <a:r>
              <a:rPr lang="en-US" sz="1800" b="1" dirty="0">
                <a:latin typeface="Consolas" panose="020B0609020204030204" pitchFamily="49" charset="0"/>
              </a:rPr>
              <a:t>)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VALUES</a:t>
            </a:r>
            <a:r>
              <a:rPr lang="en-US" sz="1800" b="1" dirty="0">
                <a:latin typeface="Consolas" panose="020B0609020204030204" pitchFamily="49" charset="0"/>
              </a:rPr>
              <a:t> (@</a:t>
            </a:r>
            <a:r>
              <a:rPr lang="en-US" sz="1800" b="1" dirty="0" err="1">
                <a:latin typeface="Consolas" panose="020B0609020204030204" pitchFamily="49" charset="0"/>
              </a:rPr>
              <a:t>last_user_id</a:t>
            </a:r>
            <a:r>
              <a:rPr lang="en-US" sz="1800" b="1" dirty="0"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'Moscow'</a:t>
            </a:r>
            <a:r>
              <a:rPr lang="en-US" sz="1800" b="1" dirty="0"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'1999-10-10'</a:t>
            </a:r>
            <a:r>
              <a:rPr lang="en-US" sz="1800" b="1" dirty="0"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NULL</a:t>
            </a:r>
            <a:r>
              <a:rPr lang="en-US" sz="1800" b="1" dirty="0">
                <a:latin typeface="Consolas" panose="020B0609020204030204" pitchFamily="49" charset="0"/>
              </a:rPr>
              <a:t>)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800" dirty="0"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COMMIT</a:t>
            </a:r>
            <a: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 -- </a:t>
            </a:r>
            <a:r>
              <a:rPr lang="ru-RU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применить изменения</a:t>
            </a:r>
            <a:endParaRPr lang="en-US" sz="18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-- ROLLBACK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ru-RU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-- отменить изменения</a:t>
            </a:r>
            <a:endParaRPr lang="ru-RU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>
            <a:spLocks noGrp="1"/>
          </p:cNvSpPr>
          <p:nvPr>
            <p:ph type="title"/>
          </p:nvPr>
        </p:nvSpPr>
        <p:spPr>
          <a:xfrm>
            <a:off x="539997" y="540725"/>
            <a:ext cx="6238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sz="2500" b="1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Создание и вызов процедуры в </a:t>
            </a:r>
            <a:r>
              <a:rPr lang="ru-RU" sz="2500" b="1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MySQL</a:t>
            </a:r>
            <a:r>
              <a:rPr lang="ru-RU" sz="2500" b="1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2500" b="1" dirty="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31132" y="1212033"/>
            <a:ext cx="737356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808080"/>
                </a:solidFill>
                <a:latin typeface="Consolas" panose="020B0609020204030204" pitchFamily="49" charset="0"/>
              </a:rPr>
              <a:t>-- Создание процедуры: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DROP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PROCEDURE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IF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EXISTS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procedure_name</a:t>
            </a:r>
            <a:r>
              <a:rPr lang="en-US" sz="16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sz="16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DELIMITER //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PROCEDURE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procedure_name</a:t>
            </a:r>
            <a:r>
              <a:rPr lang="en-US" sz="1600" b="1" dirty="0"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latin typeface="Consolas" panose="020B0609020204030204" pitchFamily="49" charset="0"/>
              </a:rPr>
              <a:t>parameter_list</a:t>
            </a:r>
            <a:r>
              <a:rPr lang="en-US" sz="1600" b="1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BEGIN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statements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statements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statements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END</a:t>
            </a:r>
            <a:r>
              <a:rPr lang="en-US" sz="1600" b="1" dirty="0">
                <a:latin typeface="Consolas" panose="020B0609020204030204" pitchFamily="49" charset="0"/>
              </a:rPr>
              <a:t> //</a:t>
            </a:r>
          </a:p>
          <a:p>
            <a:r>
              <a:rPr lang="en-US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DELIMITER ;</a:t>
            </a: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808080"/>
                </a:solidFill>
                <a:latin typeface="Consolas" panose="020B0609020204030204" pitchFamily="49" charset="0"/>
              </a:rPr>
              <a:t>-- Вызов процедуры: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CALL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procedure_name</a:t>
            </a:r>
            <a:r>
              <a:rPr lang="en-US" sz="1600" b="1" dirty="0"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latin typeface="Consolas" panose="020B0609020204030204" pitchFamily="49" charset="0"/>
              </a:rPr>
              <a:t>argument_list</a:t>
            </a:r>
            <a:r>
              <a:rPr lang="en-US" sz="1600" b="1" dirty="0">
                <a:latin typeface="Consolas" panose="020B0609020204030204" pitchFamily="49" charset="0"/>
              </a:rPr>
              <a:t>)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502450" y="205032"/>
            <a:ext cx="5995200" cy="4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ru-RU" sz="1800" b="1" dirty="0" smtClean="0"/>
              <a:t>Задача 1</a:t>
            </a:r>
            <a:r>
              <a:rPr lang="ru-RU" sz="1800" b="1" dirty="0"/>
              <a:t>. </a:t>
            </a:r>
            <a:r>
              <a:rPr lang="ru-RU" sz="1800" b="1" dirty="0" smtClean="0"/>
              <a:t> Создайте процедуру, </a:t>
            </a:r>
            <a:r>
              <a:rPr lang="ru-RU" sz="1800" b="1" dirty="0"/>
              <a:t>которая </a:t>
            </a:r>
            <a:r>
              <a:rPr lang="ru-RU" sz="1800" b="1" dirty="0" smtClean="0"/>
              <a:t>выберет для </a:t>
            </a:r>
            <a:r>
              <a:rPr lang="ru-RU" sz="1800" b="1" dirty="0"/>
              <a:t>одного пользователя 5 пользователей в случайной комбинации, которые </a:t>
            </a:r>
            <a:r>
              <a:rPr lang="ru-RU" sz="1800" b="1" dirty="0" smtClean="0"/>
              <a:t>удовлетворяют </a:t>
            </a:r>
            <a:r>
              <a:rPr lang="ru-RU" sz="1800" b="1" dirty="0"/>
              <a:t>хотя бы одному критерию</a:t>
            </a:r>
            <a:r>
              <a:rPr lang="ru-RU" sz="1800" b="1" dirty="0" smtClean="0"/>
              <a:t>:</a:t>
            </a:r>
            <a:r>
              <a:rPr lang="en-US" sz="1800" b="1" dirty="0" smtClean="0"/>
              <a:t/>
            </a:r>
            <a:br>
              <a:rPr lang="en-US" sz="1800" b="1" dirty="0" smtClean="0"/>
            </a:br>
            <a:r>
              <a:rPr lang="ru-RU" sz="1800" b="1" dirty="0"/>
              <a:t/>
            </a:r>
            <a:br>
              <a:rPr lang="ru-RU" sz="1800" b="1" dirty="0"/>
            </a:br>
            <a:r>
              <a:rPr lang="ru-RU" sz="1800" b="1" dirty="0" smtClean="0"/>
              <a:t>1) из </a:t>
            </a:r>
            <a:r>
              <a:rPr lang="ru-RU" sz="1800" b="1" dirty="0"/>
              <a:t>одного </a:t>
            </a:r>
            <a:r>
              <a:rPr lang="ru-RU" sz="1800" b="1" dirty="0" smtClean="0"/>
              <a:t>города </a:t>
            </a:r>
            <a:br>
              <a:rPr lang="ru-RU" sz="1800" b="1" dirty="0" smtClean="0"/>
            </a:br>
            <a:r>
              <a:rPr lang="ru-RU" sz="1800" b="1" dirty="0" smtClean="0"/>
              <a:t>2) состоят </a:t>
            </a:r>
            <a:r>
              <a:rPr lang="ru-RU" sz="1800" b="1" dirty="0"/>
              <a:t>в одной </a:t>
            </a:r>
            <a:r>
              <a:rPr lang="ru-RU" sz="1800" b="1" dirty="0" smtClean="0"/>
              <a:t>группе</a:t>
            </a:r>
            <a:br>
              <a:rPr lang="ru-RU" sz="1800" b="1" dirty="0" smtClean="0"/>
            </a:br>
            <a:r>
              <a:rPr lang="ru-RU" sz="1800" b="1" dirty="0" smtClean="0"/>
              <a:t>3) друзья </a:t>
            </a:r>
            <a:r>
              <a:rPr lang="ru-RU" sz="1800" b="1" dirty="0"/>
              <a:t>друзей</a:t>
            </a:r>
            <a:br>
              <a:rPr lang="ru-RU" sz="1800" b="1" dirty="0"/>
            </a:br>
            <a:endParaRPr sz="1800" b="1" dirty="0"/>
          </a:p>
        </p:txBody>
      </p:sp>
      <p:pic>
        <p:nvPicPr>
          <p:cNvPr id="427" name="Google Shape;42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5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945275" y="4672785"/>
            <a:ext cx="1540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/>
              <a:t>для БД</a:t>
            </a:r>
            <a:r>
              <a:rPr lang="en-US" i="1" dirty="0" smtClean="0"/>
              <a:t> lesson_4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409849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440818" y="314023"/>
            <a:ext cx="8557307" cy="100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000"/>
              </a:spcBef>
            </a:pPr>
            <a:r>
              <a:rPr lang="ru-RU" sz="1600" b="1" u="sng" dirty="0" smtClean="0"/>
              <a:t>Решение 1</a:t>
            </a:r>
            <a:r>
              <a:rPr lang="ru-RU" sz="1600" b="1" dirty="0" smtClean="0"/>
              <a:t>. </a:t>
            </a:r>
            <a:r>
              <a:rPr lang="ru-RU" sz="1600" b="1" dirty="0"/>
              <a:t>Создайте процедуру, которая выберет для одного пользователя 5 </a:t>
            </a:r>
            <a:r>
              <a:rPr lang="ru-RU" sz="1600" b="1" dirty="0" smtClean="0"/>
              <a:t>пользователей </a:t>
            </a:r>
            <a:r>
              <a:rPr lang="ru-RU" sz="1600" b="1" dirty="0"/>
              <a:t>в случайной комбинации, которые удовлетворяют хотя бы одному критерию</a:t>
            </a:r>
            <a:r>
              <a:rPr lang="ru-RU" sz="1600" b="1" dirty="0" smtClean="0"/>
              <a:t>: 1</a:t>
            </a:r>
            <a:r>
              <a:rPr lang="ru-RU" sz="1600" b="1" dirty="0"/>
              <a:t>) из одного </a:t>
            </a:r>
            <a:r>
              <a:rPr lang="ru-RU" sz="1600" b="1" dirty="0" smtClean="0"/>
              <a:t>города</a:t>
            </a:r>
            <a:r>
              <a:rPr lang="en-US" sz="1600" b="1" dirty="0" smtClean="0"/>
              <a:t>;</a:t>
            </a:r>
            <a:r>
              <a:rPr lang="ru-RU" sz="1600" b="1" dirty="0" smtClean="0"/>
              <a:t> 2</a:t>
            </a:r>
            <a:r>
              <a:rPr lang="ru-RU" sz="1600" b="1" dirty="0"/>
              <a:t>) состоят в одной </a:t>
            </a:r>
            <a:r>
              <a:rPr lang="ru-RU" sz="1600" b="1" dirty="0" smtClean="0"/>
              <a:t>группе</a:t>
            </a:r>
            <a:r>
              <a:rPr lang="en-US" sz="1600" b="1" dirty="0" smtClean="0"/>
              <a:t>;</a:t>
            </a:r>
            <a:r>
              <a:rPr lang="ru-RU" sz="1600" b="1" dirty="0" smtClean="0"/>
              <a:t> 3</a:t>
            </a:r>
            <a:r>
              <a:rPr lang="ru-RU" sz="1600" b="1" dirty="0"/>
              <a:t>) друзья </a:t>
            </a:r>
            <a:r>
              <a:rPr lang="ru-RU" sz="1600" b="1" dirty="0" smtClean="0"/>
              <a:t>друзей</a:t>
            </a:r>
            <a:r>
              <a:rPr lang="en-US" sz="1600" b="1" dirty="0" smtClean="0"/>
              <a:t>.</a:t>
            </a:r>
            <a:endParaRPr sz="16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21987" y="1322962"/>
            <a:ext cx="839497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DROP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PROCEDURE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EXISTS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sp_friendship_offers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800080"/>
                </a:solidFill>
                <a:latin typeface="Consolas" panose="020B0609020204030204" pitchFamily="49" charset="0"/>
              </a:rPr>
              <a:t>DELIMITER //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PROCEDURE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sp_friendship_offers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for_user_id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BIGINT</a:t>
            </a:r>
            <a:r>
              <a:rPr lang="en-US" b="1" dirty="0">
                <a:latin typeface="Consolas" panose="020B0609020204030204" pitchFamily="49" charset="0"/>
              </a:rPr>
              <a:t>)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BEGIN</a:t>
            </a:r>
          </a:p>
          <a:p>
            <a:r>
              <a:rPr lang="ru-RU" dirty="0">
                <a:solidFill>
                  <a:srgbClr val="808080"/>
                </a:solidFill>
                <a:latin typeface="Consolas" panose="020B0609020204030204" pitchFamily="49" charset="0"/>
              </a:rPr>
              <a:t>-- друзья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WITH</a:t>
            </a:r>
            <a:r>
              <a:rPr lang="en-US" b="1" dirty="0">
                <a:latin typeface="Consolas" panose="020B0609020204030204" pitchFamily="49" charset="0"/>
              </a:rPr>
              <a:t> friends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(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initiator_user_id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id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friend_requests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status =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target_user_id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 err="1">
                <a:latin typeface="Consolas" panose="020B0609020204030204" pitchFamily="49" charset="0"/>
              </a:rPr>
              <a:t>for_user_id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UNION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target_user_id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friend_requests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status =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initiator_user_id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 err="1">
                <a:latin typeface="Consolas" panose="020B0609020204030204" pitchFamily="49" charset="0"/>
              </a:rPr>
              <a:t>for_user_id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r>
              <a:rPr lang="ru-RU" dirty="0" smtClean="0">
                <a:latin typeface="Consolas" panose="020B0609020204030204" pitchFamily="49" charset="0"/>
              </a:rPr>
              <a:t>)</a:t>
            </a:r>
            <a:endParaRPr lang="en-US" dirty="0" smtClean="0"/>
          </a:p>
          <a:p>
            <a:r>
              <a:rPr lang="en-US" dirty="0" smtClean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945275" y="4672785"/>
            <a:ext cx="1540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/>
              <a:t>для БД</a:t>
            </a:r>
            <a:r>
              <a:rPr lang="en-US" i="1" dirty="0" smtClean="0"/>
              <a:t> lesson_4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55963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945275" y="4672785"/>
            <a:ext cx="1540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/>
              <a:t>для БД</a:t>
            </a:r>
            <a:r>
              <a:rPr lang="en-US" i="1" dirty="0" smtClean="0"/>
              <a:t> lesson_4</a:t>
            </a:r>
            <a:endParaRPr lang="ru-RU" i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66654" y="194297"/>
            <a:ext cx="867734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ru-RU" dirty="0" smtClean="0">
                <a:solidFill>
                  <a:srgbClr val="808080"/>
                </a:solidFill>
                <a:latin typeface="Consolas" panose="020B0609020204030204" pitchFamily="49" charset="0"/>
              </a:rPr>
              <a:t>-- </a:t>
            </a:r>
            <a:r>
              <a:rPr lang="ru-RU" dirty="0">
                <a:solidFill>
                  <a:srgbClr val="808080"/>
                </a:solidFill>
                <a:latin typeface="Consolas" panose="020B0609020204030204" pitchFamily="49" charset="0"/>
              </a:rPr>
              <a:t>общий город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p2.user_id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profiles p1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b="1" dirty="0">
                <a:latin typeface="Consolas" panose="020B0609020204030204" pitchFamily="49" charset="0"/>
              </a:rPr>
              <a:t> profiles p2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b="1" dirty="0">
                <a:latin typeface="Consolas" panose="020B0609020204030204" pitchFamily="49" charset="0"/>
              </a:rPr>
              <a:t> p1.hometown = p2.hometown 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p1.user_id = </a:t>
            </a:r>
            <a:r>
              <a:rPr lang="en-US" b="1" dirty="0" err="1">
                <a:latin typeface="Consolas" panose="020B0609020204030204" pitchFamily="49" charset="0"/>
              </a:rPr>
              <a:t>for_user_id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p2.user_id &lt;&gt; </a:t>
            </a:r>
            <a:r>
              <a:rPr lang="en-US" b="1" dirty="0" err="1">
                <a:latin typeface="Consolas" panose="020B0609020204030204" pitchFamily="49" charset="0"/>
              </a:rPr>
              <a:t>for_user_id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808080"/>
                </a:solidFill>
                <a:latin typeface="Consolas" panose="020B0609020204030204" pitchFamily="49" charset="0"/>
              </a:rPr>
              <a:t>-- состоят в одной группе</a:t>
            </a: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UNION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uc2.user_id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users_communities</a:t>
            </a:r>
            <a:r>
              <a:rPr lang="en-US" b="1" dirty="0">
                <a:latin typeface="Consolas" panose="020B0609020204030204" pitchFamily="49" charset="0"/>
              </a:rPr>
              <a:t> uc1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users_communities</a:t>
            </a:r>
            <a:r>
              <a:rPr lang="en-US" b="1" dirty="0">
                <a:latin typeface="Consolas" panose="020B0609020204030204" pitchFamily="49" charset="0"/>
              </a:rPr>
              <a:t> uc2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b="1" dirty="0">
                <a:latin typeface="Consolas" panose="020B0609020204030204" pitchFamily="49" charset="0"/>
              </a:rPr>
              <a:t> uc1.community_id = uc2.community_id 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uc1.user_id = </a:t>
            </a:r>
            <a:r>
              <a:rPr lang="en-US" b="1" dirty="0" err="1">
                <a:latin typeface="Consolas" panose="020B0609020204030204" pitchFamily="49" charset="0"/>
              </a:rPr>
              <a:t>for_user_id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uc2.user_id &lt;&gt; </a:t>
            </a:r>
            <a:r>
              <a:rPr lang="en-US" b="1" dirty="0" err="1">
                <a:latin typeface="Consolas" panose="020B0609020204030204" pitchFamily="49" charset="0"/>
              </a:rPr>
              <a:t>for_user_id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808080"/>
                </a:solidFill>
                <a:latin typeface="Consolas" panose="020B0609020204030204" pitchFamily="49" charset="0"/>
              </a:rPr>
              <a:t>-- друзья друзей</a:t>
            </a: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UNION SELECT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 smtClean="0">
                <a:latin typeface="Consolas" panose="020B0609020204030204" pitchFamily="49" charset="0"/>
              </a:rPr>
              <a:t>fr.initiator_user_id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friends f</a:t>
            </a: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friend_requests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fr.target_user_id</a:t>
            </a:r>
            <a:r>
              <a:rPr lang="en-US" b="1" dirty="0">
                <a:latin typeface="Consolas" panose="020B0609020204030204" pitchFamily="49" charset="0"/>
              </a:rPr>
              <a:t> = f.id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fr.initiator_user_id</a:t>
            </a:r>
            <a:r>
              <a:rPr lang="en-US" b="1" dirty="0">
                <a:latin typeface="Consolas" panose="020B0609020204030204" pitchFamily="49" charset="0"/>
              </a:rPr>
              <a:t> != </a:t>
            </a:r>
            <a:r>
              <a:rPr lang="en-US" b="1" dirty="0" err="1">
                <a:latin typeface="Consolas" panose="020B0609020204030204" pitchFamily="49" charset="0"/>
              </a:rPr>
              <a:t>for_user_id</a:t>
            </a:r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fr.status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UNION SELECT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 smtClean="0">
                <a:latin typeface="Consolas" panose="020B0609020204030204" pitchFamily="49" charset="0"/>
              </a:rPr>
              <a:t>fr.target_user_id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b="1" dirty="0">
                <a:latin typeface="Consolas" panose="020B0609020204030204" pitchFamily="49" charset="0"/>
              </a:rPr>
              <a:t>friends f</a:t>
            </a: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b="1" dirty="0" err="1">
                <a:latin typeface="Consolas" panose="020B0609020204030204" pitchFamily="49" charset="0"/>
              </a:rPr>
              <a:t>friend_requests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fr.initiator_user_id</a:t>
            </a:r>
            <a:r>
              <a:rPr lang="en-US" b="1" dirty="0">
                <a:latin typeface="Consolas" panose="020B0609020204030204" pitchFamily="49" charset="0"/>
              </a:rPr>
              <a:t> = f.id 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fr.target_user_id</a:t>
            </a:r>
            <a:r>
              <a:rPr lang="en-US" b="1" dirty="0">
                <a:latin typeface="Consolas" panose="020B0609020204030204" pitchFamily="49" charset="0"/>
              </a:rPr>
              <a:t> != </a:t>
            </a:r>
            <a:r>
              <a:rPr lang="en-US" b="1" dirty="0" err="1">
                <a:latin typeface="Consolas" panose="020B0609020204030204" pitchFamily="49" charset="0"/>
              </a:rPr>
              <a:t>for_user_id</a:t>
            </a:r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status =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rand</a:t>
            </a:r>
            <a:r>
              <a:rPr lang="en-US" b="1" dirty="0" smtClean="0">
                <a:latin typeface="Consolas" panose="020B0609020204030204" pitchFamily="49" charset="0"/>
              </a:rPr>
              <a:t>() 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LIMIT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5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END</a:t>
            </a:r>
            <a:r>
              <a:rPr lang="en-US" b="1" dirty="0">
                <a:latin typeface="Consolas" panose="020B0609020204030204" pitchFamily="49" charset="0"/>
              </a:rPr>
              <a:t>//</a:t>
            </a:r>
          </a:p>
          <a:p>
            <a:r>
              <a:rPr lang="en-US" b="1" dirty="0" smtClean="0">
                <a:solidFill>
                  <a:srgbClr val="800080"/>
                </a:solidFill>
                <a:latin typeface="Consolas" panose="020B0609020204030204" pitchFamily="49" charset="0"/>
              </a:rPr>
              <a:t>DELIMITER 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918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Перерыв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>
            <a:spLocks noGrp="1"/>
          </p:cNvSpPr>
          <p:nvPr>
            <p:ph type="title"/>
          </p:nvPr>
        </p:nvSpPr>
        <p:spPr>
          <a:xfrm>
            <a:off x="559452" y="307261"/>
            <a:ext cx="6238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sz="2500" b="1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Создание и вызов </a:t>
            </a:r>
            <a:r>
              <a:rPr lang="ru-RU" sz="2500" b="1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функции в </a:t>
            </a:r>
            <a:r>
              <a:rPr lang="ru-RU" sz="2500" b="1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MySQL</a:t>
            </a:r>
            <a:r>
              <a:rPr lang="ru-RU" sz="2500" b="1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2500" b="1" dirty="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04674" y="865406"/>
            <a:ext cx="810314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808080"/>
                </a:solidFill>
                <a:latin typeface="Consolas" panose="020B0609020204030204" pitchFamily="49" charset="0"/>
              </a:rPr>
              <a:t>-- Создание </a:t>
            </a:r>
            <a:r>
              <a:rPr lang="ru-RU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функции:</a:t>
            </a:r>
            <a:endParaRPr lang="ru-RU" sz="1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6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DROP</a:t>
            </a:r>
            <a:r>
              <a:rPr lang="en-US" sz="1600" b="1" dirty="0" smtClean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FUNCTION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IF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EXISTS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 smtClean="0">
                <a:latin typeface="Consolas" panose="020B0609020204030204" pitchFamily="49" charset="0"/>
              </a:rPr>
              <a:t>function_name</a:t>
            </a:r>
            <a:r>
              <a:rPr lang="en-US" sz="16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sz="16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DELIMITER //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FUNCTION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 smtClean="0">
                <a:latin typeface="Consolas" panose="020B0609020204030204" pitchFamily="49" charset="0"/>
              </a:rPr>
              <a:t>function_name</a:t>
            </a:r>
            <a:r>
              <a:rPr lang="en-US" sz="1600" b="1" dirty="0" smtClean="0"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latin typeface="Consolas" panose="020B0609020204030204" pitchFamily="49" charset="0"/>
              </a:rPr>
              <a:t>parameter_list</a:t>
            </a:r>
            <a:r>
              <a:rPr lang="en-US" sz="1600" b="1" dirty="0" smtClean="0">
                <a:latin typeface="Consolas" panose="020B0609020204030204" pitchFamily="49" charset="0"/>
              </a:rPr>
              <a:t>)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RETURNS</a:t>
            </a:r>
            <a:r>
              <a:rPr lang="ru-RU" sz="16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 smtClean="0"/>
              <a:t>type</a:t>
            </a:r>
            <a:r>
              <a:rPr lang="ru-RU" sz="1600" i="1" dirty="0" smtClean="0"/>
              <a:t> </a:t>
            </a:r>
            <a:r>
              <a:rPr lang="en-US" sz="1600" dirty="0"/>
              <a:t>[</a:t>
            </a:r>
            <a:r>
              <a:rPr lang="en-US" sz="1600" i="1" dirty="0" smtClean="0"/>
              <a:t>characteristic</a:t>
            </a:r>
            <a:r>
              <a:rPr lang="en-US" sz="1600" dirty="0" smtClean="0"/>
              <a:t>]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BEGIN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statements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statements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statements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RETURN … </a:t>
            </a:r>
            <a:r>
              <a:rPr lang="en-US" sz="16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sz="16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END</a:t>
            </a:r>
            <a:r>
              <a:rPr lang="en-US" sz="1600" b="1" dirty="0">
                <a:latin typeface="Consolas" panose="020B0609020204030204" pitchFamily="49" charset="0"/>
              </a:rPr>
              <a:t>//</a:t>
            </a:r>
          </a:p>
          <a:p>
            <a:r>
              <a:rPr lang="en-US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DELIMITER </a:t>
            </a:r>
            <a:r>
              <a:rPr lang="en-US" sz="1600" b="1" dirty="0" smtClean="0">
                <a:solidFill>
                  <a:srgbClr val="80008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b="1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808080"/>
                </a:solidFill>
                <a:latin typeface="Consolas" panose="020B0609020204030204" pitchFamily="49" charset="0"/>
              </a:rPr>
              <a:t>-- Вызов </a:t>
            </a:r>
            <a:r>
              <a:rPr lang="ru-RU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функции:</a:t>
            </a:r>
            <a:endParaRPr lang="ru-RU" sz="1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6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SELECT </a:t>
            </a:r>
            <a:r>
              <a:rPr lang="en-US" sz="1600" b="1" dirty="0" err="1" smtClean="0">
                <a:latin typeface="Consolas" panose="020B0609020204030204" pitchFamily="49" charset="0"/>
              </a:rPr>
              <a:t>function_name</a:t>
            </a:r>
            <a:r>
              <a:rPr lang="en-US" sz="1600" b="1" dirty="0" smtClean="0">
                <a:latin typeface="Consolas" panose="020B0609020204030204" pitchFamily="49" charset="0"/>
              </a:rPr>
              <a:t>(</a:t>
            </a:r>
            <a:r>
              <a:rPr lang="en-US" sz="1600" b="1" dirty="0" err="1" smtClean="0">
                <a:latin typeface="Consolas" panose="020B0609020204030204" pitchFamily="49" charset="0"/>
              </a:rPr>
              <a:t>argument_list</a:t>
            </a:r>
            <a:r>
              <a:rPr lang="en-US" sz="1600" b="1" dirty="0">
                <a:latin typeface="Consolas" panose="020B0609020204030204" pitchFamily="49" charset="0"/>
              </a:rPr>
              <a:t>)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600" dirty="0"/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9119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4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502450" y="205032"/>
            <a:ext cx="5995200" cy="4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ru-RU" sz="1800" b="1" dirty="0" smtClean="0"/>
              <a:t>Задача </a:t>
            </a:r>
            <a:r>
              <a:rPr lang="ru-RU" sz="1800" b="1" dirty="0"/>
              <a:t>2</a:t>
            </a:r>
            <a:r>
              <a:rPr lang="ru-RU" sz="1800" b="1" dirty="0" smtClean="0"/>
              <a:t>. </a:t>
            </a:r>
            <a:r>
              <a:rPr lang="ru-RU" sz="1800" b="1" dirty="0"/>
              <a:t> </a:t>
            </a:r>
            <a:r>
              <a:rPr lang="ru-RU" sz="1800" b="1" dirty="0" smtClean="0"/>
              <a:t>Создание </a:t>
            </a:r>
            <a:r>
              <a:rPr lang="ru-RU" sz="1800" b="1" dirty="0"/>
              <a:t>функции, вычисляющей коэффициент популярности </a:t>
            </a:r>
            <a:r>
              <a:rPr lang="ru-RU" sz="1800" b="1" dirty="0" smtClean="0"/>
              <a:t>пользователя </a:t>
            </a:r>
            <a:br>
              <a:rPr lang="ru-RU" sz="1800" b="1" dirty="0" smtClean="0"/>
            </a:br>
            <a:r>
              <a:rPr lang="ru-RU" sz="1800" i="1" dirty="0" smtClean="0"/>
              <a:t>(по заявкам на дружбу – таблица </a:t>
            </a:r>
            <a:r>
              <a:rPr lang="en-US" sz="1800" i="1" dirty="0" err="1"/>
              <a:t>friend_requests</a:t>
            </a:r>
            <a:r>
              <a:rPr lang="ru-RU" sz="1800" i="1" dirty="0" smtClean="0"/>
              <a:t>)</a:t>
            </a:r>
            <a:r>
              <a:rPr lang="ru-RU" sz="1800" b="1" dirty="0" smtClean="0"/>
              <a:t/>
            </a:r>
            <a:br>
              <a:rPr lang="ru-RU" sz="1800" b="1" dirty="0" smtClean="0"/>
            </a:br>
            <a:r>
              <a:rPr lang="ru-RU" sz="1800" b="1" dirty="0"/>
              <a:t/>
            </a:r>
            <a:br>
              <a:rPr lang="ru-RU" sz="1800" b="1" dirty="0"/>
            </a:br>
            <a:endParaRPr sz="1800" b="1" dirty="0"/>
          </a:p>
        </p:txBody>
      </p:sp>
      <p:pic>
        <p:nvPicPr>
          <p:cNvPr id="427" name="Google Shape;42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5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dirty="0" smtClean="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2600" b="0" i="0" u="none" strike="noStrike" cap="none" dirty="0" smtClean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6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945275" y="4672785"/>
            <a:ext cx="1540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/>
              <a:t>для БД</a:t>
            </a:r>
            <a:r>
              <a:rPr lang="en-US" i="1" dirty="0" smtClean="0"/>
              <a:t> lesson_4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172976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440818" y="314023"/>
            <a:ext cx="8557307" cy="100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000"/>
              </a:spcBef>
            </a:pPr>
            <a:r>
              <a:rPr lang="ru-RU" sz="1600" b="1" u="sng" dirty="0" smtClean="0"/>
              <a:t>Решение 2</a:t>
            </a:r>
            <a:r>
              <a:rPr lang="ru-RU" sz="1600" b="1" dirty="0"/>
              <a:t>. Создание функции, вычисляющей коэффициент популярности пользователя </a:t>
            </a:r>
            <a:r>
              <a:rPr lang="ru-RU" sz="1600" i="1" dirty="0" smtClean="0"/>
              <a:t>(</a:t>
            </a:r>
            <a:r>
              <a:rPr lang="ru-RU" sz="1600" i="1" dirty="0"/>
              <a:t>по заявкам на дружбу – таблица </a:t>
            </a:r>
            <a:r>
              <a:rPr lang="ru-RU" sz="1600" i="1" dirty="0" err="1" smtClean="0"/>
              <a:t>friend_requests</a:t>
            </a:r>
            <a:r>
              <a:rPr lang="ru-RU" sz="1600" i="1" dirty="0" smtClean="0"/>
              <a:t>)</a:t>
            </a:r>
            <a:endParaRPr sz="1600" i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945275" y="4672785"/>
            <a:ext cx="1540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/>
              <a:t>для БД</a:t>
            </a:r>
            <a:r>
              <a:rPr lang="en-US" i="1" dirty="0" smtClean="0"/>
              <a:t> lesson_4</a:t>
            </a:r>
            <a:endParaRPr lang="ru-RU" i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38094" y="1062072"/>
            <a:ext cx="8907463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DROP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FUNCTION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EXISTS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friendship_direction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800080"/>
                </a:solidFill>
                <a:latin typeface="Consolas" panose="020B0609020204030204" pitchFamily="49" charset="0"/>
              </a:rPr>
              <a:t>DELIMITER //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FUNCTION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friendship_direction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check_user_id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BIGINT</a:t>
            </a:r>
            <a:r>
              <a:rPr lang="en-US" b="1" dirty="0">
                <a:latin typeface="Consolas" panose="020B0609020204030204" pitchFamily="49" charset="0"/>
              </a:rPr>
              <a:t>)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RETURNS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READS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SQL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DATA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BEGIN</a:t>
            </a: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ru-RU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DECLARE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ru-RU" b="1" dirty="0" err="1">
                <a:latin typeface="Consolas" panose="020B0609020204030204" pitchFamily="49" charset="0"/>
              </a:rPr>
              <a:t>requests_to_user</a:t>
            </a:r>
            <a:r>
              <a:rPr lang="ru-RU" b="1" dirty="0">
                <a:latin typeface="Consolas" panose="020B0609020204030204" pitchFamily="49" charset="0"/>
              </a:rPr>
              <a:t> </a:t>
            </a:r>
            <a:r>
              <a:rPr lang="ru-RU" b="1" dirty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ru-RU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ru-RU" b="1" dirty="0">
                <a:latin typeface="Consolas" panose="020B0609020204030204" pitchFamily="49" charset="0"/>
              </a:rPr>
              <a:t> </a:t>
            </a:r>
            <a:r>
              <a:rPr lang="ru-RU" b="1" dirty="0">
                <a:solidFill>
                  <a:srgbClr val="808080"/>
                </a:solidFill>
                <a:latin typeface="Consolas" panose="020B0609020204030204" pitchFamily="49" charset="0"/>
              </a:rPr>
              <a:t>-- заявок к пользователю</a:t>
            </a: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DECLARE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requests_from_user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-- </a:t>
            </a:r>
            <a:r>
              <a:rPr lang="ru-RU" b="1" dirty="0">
                <a:solidFill>
                  <a:srgbClr val="808080"/>
                </a:solidFill>
                <a:latin typeface="Consolas" panose="020B0609020204030204" pitchFamily="49" charset="0"/>
              </a:rPr>
              <a:t>заявок от пользователя</a:t>
            </a:r>
          </a:p>
          <a:p>
            <a:r>
              <a:rPr lang="en-US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SET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requests_to_user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 smtClean="0">
                <a:latin typeface="Consolas" panose="020B0609020204030204" pitchFamily="49" charset="0"/>
              </a:rPr>
              <a:t>(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count</a:t>
            </a:r>
            <a:r>
              <a:rPr lang="en-US" b="1" dirty="0" smtClean="0">
                <a:latin typeface="Consolas" panose="020B0609020204030204" pitchFamily="49" charset="0"/>
              </a:rPr>
              <a:t>(*)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friend_requests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WHERE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target_user_id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 err="1" smtClean="0">
                <a:latin typeface="Consolas" panose="020B0609020204030204" pitchFamily="49" charset="0"/>
              </a:rPr>
              <a:t>check_user_id</a:t>
            </a:r>
            <a:r>
              <a:rPr lang="ru-RU" dirty="0" smtClean="0">
                <a:latin typeface="Consolas" panose="020B0609020204030204" pitchFamily="49" charset="0"/>
              </a:rPr>
              <a:t>)</a:t>
            </a:r>
            <a:r>
              <a:rPr lang="ru-RU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ru-RU" dirty="0"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SELECT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count</a:t>
            </a:r>
            <a:r>
              <a:rPr lang="en-US" b="1" dirty="0" smtClean="0">
                <a:latin typeface="Consolas" panose="020B0609020204030204" pitchFamily="49" charset="0"/>
              </a:rPr>
              <a:t>(*)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INTO</a:t>
            </a: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b="1" dirty="0" err="1">
                <a:latin typeface="Consolas" panose="020B0609020204030204" pitchFamily="49" charset="0"/>
              </a:rPr>
              <a:t>requests_from_user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FROM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 smtClean="0">
                <a:latin typeface="Consolas" panose="020B0609020204030204" pitchFamily="49" charset="0"/>
              </a:rPr>
              <a:t>friend_requests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initiator_user_id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 err="1">
                <a:latin typeface="Consolas" panose="020B0609020204030204" pitchFamily="49" charset="0"/>
              </a:rPr>
              <a:t>check_user_id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endParaRPr lang="ru-RU" dirty="0"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RETURN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requests_to_user</a:t>
            </a:r>
            <a:r>
              <a:rPr lang="en-US" b="1" dirty="0">
                <a:latin typeface="Consolas" panose="020B0609020204030204" pitchFamily="49" charset="0"/>
              </a:rPr>
              <a:t> / </a:t>
            </a:r>
            <a:r>
              <a:rPr lang="en-US" b="1" dirty="0" err="1">
                <a:latin typeface="Consolas" panose="020B0609020204030204" pitchFamily="49" charset="0"/>
              </a:rPr>
              <a:t>requests_from_user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END</a:t>
            </a:r>
            <a:r>
              <a:rPr lang="en-US" b="1" dirty="0">
                <a:latin typeface="Consolas" panose="020B0609020204030204" pitchFamily="49" charset="0"/>
              </a:rPr>
              <a:t>//</a:t>
            </a:r>
          </a:p>
          <a:p>
            <a:r>
              <a:rPr lang="en-US" b="1" dirty="0">
                <a:solidFill>
                  <a:srgbClr val="800080"/>
                </a:solidFill>
                <a:latin typeface="Consolas" panose="020B0609020204030204" pitchFamily="49" charset="0"/>
              </a:rPr>
              <a:t>DELIMITER 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794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6"/>
          <p:cNvSpPr txBox="1">
            <a:spLocks noGrp="1"/>
          </p:cNvSpPr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Циклы</a:t>
            </a:r>
            <a:endParaRPr/>
          </a:p>
        </p:txBody>
      </p:sp>
      <p:sp>
        <p:nvSpPr>
          <p:cNvPr id="439" name="Google Shape;439;p66"/>
          <p:cNvSpPr txBox="1"/>
          <p:nvPr/>
        </p:nvSpPr>
        <p:spPr>
          <a:xfrm>
            <a:off x="493725" y="1298650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1" name="Google Shape;441;p66"/>
          <p:cNvSpPr txBox="1"/>
          <p:nvPr/>
        </p:nvSpPr>
        <p:spPr>
          <a:xfrm>
            <a:off x="2716495" y="1226837"/>
            <a:ext cx="4224300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800" dirty="0"/>
              <a:t>DECLARE v1 INT DEFAULT 5; </a:t>
            </a:r>
            <a:endParaRPr lang="en-US" sz="1800" dirty="0" smtClean="0"/>
          </a:p>
          <a:p>
            <a:pPr lvl="0">
              <a:lnSpc>
                <a:spcPct val="150000"/>
              </a:lnSpc>
            </a:pPr>
            <a:r>
              <a:rPr lang="en-US" sz="1800" dirty="0" smtClean="0"/>
              <a:t>WHILE </a:t>
            </a:r>
            <a:r>
              <a:rPr lang="en-US" sz="1800" dirty="0"/>
              <a:t>v1 &gt; 0 DO </a:t>
            </a:r>
            <a:endParaRPr lang="en-US" sz="1800" dirty="0" smtClean="0"/>
          </a:p>
          <a:p>
            <a:pPr lvl="0">
              <a:lnSpc>
                <a:spcPct val="150000"/>
              </a:lnSpc>
            </a:pPr>
            <a:r>
              <a:rPr lang="en-US" sz="1800" dirty="0"/>
              <a:t> </a:t>
            </a:r>
            <a:r>
              <a:rPr lang="en-US" sz="1800" dirty="0" smtClean="0"/>
              <a:t>BEGIN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 </a:t>
            </a:r>
            <a:r>
              <a:rPr lang="en-US" sz="1800" dirty="0" smtClean="0"/>
              <a:t> ...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 </a:t>
            </a:r>
            <a:r>
              <a:rPr lang="en-US" sz="1800" dirty="0" smtClean="0"/>
              <a:t> SET </a:t>
            </a:r>
            <a:r>
              <a:rPr lang="en-US" sz="1800" dirty="0"/>
              <a:t>v1 = v1 - 1; </a:t>
            </a:r>
            <a:endParaRPr lang="en-US" sz="1800" dirty="0" smtClean="0"/>
          </a:p>
          <a:p>
            <a:pPr lvl="0">
              <a:lnSpc>
                <a:spcPct val="150000"/>
              </a:lnSpc>
            </a:pPr>
            <a:r>
              <a:rPr lang="en-US" sz="1800" dirty="0" smtClean="0"/>
              <a:t> END;</a:t>
            </a:r>
          </a:p>
          <a:p>
            <a:pPr lvl="0">
              <a:lnSpc>
                <a:spcPct val="150000"/>
              </a:lnSpc>
            </a:pPr>
            <a:r>
              <a:rPr lang="en-US" sz="1800" dirty="0" smtClean="0"/>
              <a:t>END </a:t>
            </a:r>
            <a:r>
              <a:rPr lang="en-US" sz="1800" dirty="0"/>
              <a:t>WHILE;</a:t>
            </a:r>
            <a:endParaRPr sz="1800" b="1" dirty="0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502449" y="205032"/>
            <a:ext cx="8427541" cy="4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ru-RU" sz="1600" b="1" dirty="0" smtClean="0"/>
              <a:t>Задача </a:t>
            </a:r>
            <a:r>
              <a:rPr lang="en-US" sz="1600" b="1" dirty="0" smtClean="0"/>
              <a:t>3</a:t>
            </a:r>
            <a:r>
              <a:rPr lang="ru-RU" sz="1600" b="1" dirty="0" smtClean="0"/>
              <a:t>.  Необходимо перебрать всех пользователей и тем пользователям, у которых дата рождения меньше определенной даты обновить дату  рождения на  сегодняшнюю дату.  </a:t>
            </a:r>
            <a:r>
              <a:rPr lang="ru-RU" sz="1600" i="1" dirty="0" smtClean="0"/>
              <a:t>(реализация с помощью цикла)</a:t>
            </a:r>
            <a:endParaRPr sz="16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945275" y="4672785"/>
            <a:ext cx="1540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/>
              <a:t>для БД</a:t>
            </a:r>
            <a:r>
              <a:rPr lang="en-US" i="1" dirty="0" smtClean="0"/>
              <a:t> lesson_4</a:t>
            </a:r>
            <a:endParaRPr lang="ru-RU" i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95444" y="1504979"/>
            <a:ext cx="902093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Тело процедуры:</a:t>
            </a: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DECLARE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id_max_users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DECLARE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count_find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SET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id_max_users</a:t>
            </a:r>
            <a:r>
              <a:rPr lang="en-US" b="1" dirty="0">
                <a:latin typeface="Consolas" panose="020B0609020204030204" pitchFamily="49" charset="0"/>
              </a:rPr>
              <a:t> = (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MAX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user_id</a:t>
            </a:r>
            <a:r>
              <a:rPr lang="en-US" b="1" dirty="0"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profiles)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>
                <a:latin typeface="Consolas" panose="020B0609020204030204" pitchFamily="49" charset="0"/>
              </a:rPr>
              <a:t> (</a:t>
            </a:r>
            <a:r>
              <a:rPr lang="en-US" b="1" dirty="0" err="1">
                <a:latin typeface="Consolas" panose="020B0609020204030204" pitchFamily="49" charset="0"/>
              </a:rPr>
              <a:t>id_max_users</a:t>
            </a:r>
            <a:r>
              <a:rPr lang="en-US" b="1" dirty="0">
                <a:latin typeface="Consolas" panose="020B0609020204030204" pitchFamily="49" charset="0"/>
              </a:rPr>
              <a:t> &gt;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b="1" dirty="0">
                <a:latin typeface="Consolas" panose="020B0609020204030204" pitchFamily="49" charset="0"/>
              </a:rPr>
              <a:t>) DO</a:t>
            </a:r>
          </a:p>
          <a:p>
            <a:r>
              <a:rPr lang="ru-RU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BEGIN</a:t>
            </a:r>
            <a:endParaRPr lang="en-US" b="1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r>
              <a:rPr lang="ru-RU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SET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count_find</a:t>
            </a:r>
            <a:r>
              <a:rPr lang="en-US" b="1" dirty="0">
                <a:latin typeface="Consolas" panose="020B0609020204030204" pitchFamily="49" charset="0"/>
              </a:rPr>
              <a:t> = (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COUNT</a:t>
            </a:r>
            <a:r>
              <a:rPr lang="en-US" b="1" dirty="0">
                <a:latin typeface="Consolas" panose="020B0609020204030204" pitchFamily="49" charset="0"/>
              </a:rPr>
              <a:t>(*)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profiles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user_id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 err="1">
                <a:latin typeface="Consolas" panose="020B0609020204030204" pitchFamily="49" charset="0"/>
              </a:rPr>
              <a:t>id_max_users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birthday &gt; </a:t>
            </a:r>
            <a:r>
              <a:rPr lang="en-US" b="1" dirty="0" err="1">
                <a:latin typeface="Consolas" panose="020B0609020204030204" pitchFamily="49" charset="0"/>
              </a:rPr>
              <a:t>start_date</a:t>
            </a:r>
            <a:r>
              <a:rPr lang="en-US" b="1" dirty="0">
                <a:latin typeface="Consolas" panose="020B0609020204030204" pitchFamily="49" charset="0"/>
              </a:rPr>
              <a:t>)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r>
              <a:rPr lang="ru-RU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IF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count_find</a:t>
            </a:r>
            <a:r>
              <a:rPr lang="en-US" b="1" dirty="0">
                <a:latin typeface="Consolas" panose="020B0609020204030204" pitchFamily="49" charset="0"/>
              </a:rPr>
              <a:t>&gt;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b="1" dirty="0">
                <a:latin typeface="Consolas" panose="020B0609020204030204" pitchFamily="49" charset="0"/>
              </a:rPr>
              <a:t> )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THEN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UPDATE</a:t>
            </a:r>
            <a:r>
              <a:rPr lang="en-US" b="1" dirty="0" smtClean="0">
                <a:latin typeface="Consolas" panose="020B0609020204030204" pitchFamily="49" charset="0"/>
              </a:rPr>
              <a:t> profiles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SET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birthday=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NOW</a:t>
            </a:r>
            <a:r>
              <a:rPr lang="en-US" b="1" dirty="0" smtClean="0">
                <a:latin typeface="Consolas" panose="020B0609020204030204" pitchFamily="49" charset="0"/>
              </a:rPr>
              <a:t>()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user_id</a:t>
            </a:r>
            <a:r>
              <a:rPr lang="en-US" b="1" dirty="0">
                <a:latin typeface="Consolas" panose="020B0609020204030204" pitchFamily="49" charset="0"/>
              </a:rPr>
              <a:t>=</a:t>
            </a:r>
            <a:r>
              <a:rPr lang="en-US" b="1" dirty="0" err="1">
                <a:latin typeface="Consolas" panose="020B0609020204030204" pitchFamily="49" charset="0"/>
              </a:rPr>
              <a:t>id_max_users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r>
              <a:rPr lang="ru-RU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END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SET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id_max_users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 err="1">
                <a:latin typeface="Consolas" panose="020B0609020204030204" pitchFamily="49" charset="0"/>
              </a:rPr>
              <a:t>id_max_users</a:t>
            </a:r>
            <a:r>
              <a:rPr lang="en-US" b="1" dirty="0">
                <a:latin typeface="Consolas" panose="020B0609020204030204" pitchFamily="49" charset="0"/>
              </a:rPr>
              <a:t> -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END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END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72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8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2" name="Google Shape;452;p68"/>
          <p:cNvSpPr txBox="1"/>
          <p:nvPr/>
        </p:nvSpPr>
        <p:spPr>
          <a:xfrm>
            <a:off x="479650" y="1240350"/>
            <a:ext cx="7749950" cy="373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Создайте таблицу </a:t>
            </a:r>
            <a:r>
              <a:rPr lang="en-US" dirty="0" err="1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users_old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, аналогичную таблице 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users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. Создайте процедуру,  с помощью которой можно переместить любого 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(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одного) пользователя из таблицы 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users 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в таблицу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users_old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. </a:t>
            </a:r>
            <a:r>
              <a:rPr lang="ru-RU" i="1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(использование транзакции с выбором </a:t>
            </a:r>
            <a:r>
              <a:rPr lang="en-US" i="1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commit</a:t>
            </a:r>
            <a:r>
              <a:rPr lang="ru-RU" i="1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 или </a:t>
            </a:r>
            <a:r>
              <a:rPr lang="en-US" i="1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rollback</a:t>
            </a:r>
            <a:r>
              <a:rPr lang="ru-RU" i="1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 – обязательно).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Создайте 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хранимую функцию </a:t>
            </a:r>
            <a:r>
              <a:rPr lang="ru-RU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hello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(), которая будет возвращать приветствие, в зависимости от текущего времени суток. С 6:00 до 12:00 функция должна возвращать фразу "Доброе утро", с 12:00 до 18:00 функция должна возвращать фразу "Добрый день", с 18:00 до 00:00 — "Добрый вечер", с 00:00 до 6:00 — "Доброй ночи".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(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по желанию)* Создайте таблицу </a:t>
            </a:r>
            <a:r>
              <a:rPr lang="ru-RU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logs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 типа </a:t>
            </a:r>
            <a:r>
              <a:rPr lang="ru-RU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Archive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. Пусть при каждом создании записи в таблицах </a:t>
            </a:r>
            <a:r>
              <a:rPr lang="ru-RU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users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,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 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communities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 и 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messages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 в 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таблицу </a:t>
            </a:r>
            <a:r>
              <a:rPr lang="ru-RU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logs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 помещается время и дата создания записи, название таблицы, идентификатор первичного 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ключа.</a:t>
            </a:r>
            <a:endParaRPr dirty="0">
              <a:solidFill>
                <a:srgbClr val="0550AE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63211" y="722876"/>
            <a:ext cx="5097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Для решения задач </a:t>
            </a:r>
            <a:r>
              <a:rPr lang="ru-RU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используйте базу </a:t>
            </a: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данных </a:t>
            </a:r>
            <a:r>
              <a:rPr lang="en-US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lesson_4 </a:t>
            </a:r>
            <a:endParaRPr lang="ru-RU" b="1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</a:endParaRPr>
          </a:p>
          <a:p>
            <a:r>
              <a:rPr lang="ru-RU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(</a:t>
            </a: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скрипт создания, прикреплен к 4 семинару).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9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/>
          </a:p>
        </p:txBody>
      </p:sp>
      <p:sp>
        <p:nvSpPr>
          <p:cNvPr id="458" name="Google Shape;458;p69"/>
          <p:cNvSpPr txBox="1"/>
          <p:nvPr/>
        </p:nvSpPr>
        <p:spPr>
          <a:xfrm>
            <a:off x="65118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59" name="Google Shape;459;p6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Семинар 1. Знакомство с языками программирования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0" name="Google Shape;460;p69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1" name="Google Shape;461;p69"/>
          <p:cNvSpPr txBox="1"/>
          <p:nvPr/>
        </p:nvSpPr>
        <p:spPr>
          <a:xfrm>
            <a:off x="335525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pic>
        <p:nvPicPr>
          <p:cNvPr id="462" name="Google Shape;4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15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70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550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</a:pPr>
            <a:r>
              <a:rPr lang="ru-RU" dirty="0"/>
              <a:t>План на сегодня:</a:t>
            </a:r>
            <a:endParaRPr dirty="0"/>
          </a:p>
        </p:txBody>
      </p:sp>
      <p:sp>
        <p:nvSpPr>
          <p:cNvPr id="320" name="Google Shape;320;p49"/>
          <p:cNvSpPr txBox="1">
            <a:spLocks noGrp="1"/>
          </p:cNvSpPr>
          <p:nvPr>
            <p:ph type="subTitle" idx="2"/>
          </p:nvPr>
        </p:nvSpPr>
        <p:spPr>
          <a:xfrm>
            <a:off x="536400" y="1336200"/>
            <a:ext cx="80640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➔"/>
            </a:pPr>
            <a:r>
              <a:rPr lang="ru-RU" sz="1800" dirty="0" smtClean="0"/>
              <a:t>Викторина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➔"/>
            </a:pPr>
            <a:r>
              <a:rPr lang="ru-RU" sz="1800" dirty="0" smtClean="0"/>
              <a:t>Транзакции 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➔"/>
            </a:pPr>
            <a:r>
              <a:rPr lang="ru-RU" sz="1800" dirty="0" smtClean="0"/>
              <a:t>Хранимые процедуры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➔"/>
            </a:pPr>
            <a:r>
              <a:rPr lang="ru-RU" sz="1800" dirty="0" smtClean="0"/>
              <a:t>Перерыв</a:t>
            </a:r>
          </a:p>
          <a:p>
            <a:pPr marL="457200" indent="-342900">
              <a:spcBef>
                <a:spcPts val="600"/>
              </a:spcBef>
              <a:spcAft>
                <a:spcPts val="600"/>
              </a:spcAft>
              <a:buSzPts val="1800"/>
              <a:buFont typeface="IBM Plex Sans"/>
              <a:buChar char="➔"/>
            </a:pPr>
            <a:r>
              <a:rPr lang="ru-RU" sz="1800" dirty="0" smtClean="0"/>
              <a:t>Функции </a:t>
            </a:r>
            <a:endParaRPr lang="ru-RU" sz="1800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ru-RU" sz="1800" dirty="0" smtClean="0">
                <a:solidFill>
                  <a:schemeClr val="dk1"/>
                </a:solidFill>
              </a:rPr>
              <a:t>Циклы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ru-RU" sz="1800" dirty="0" smtClean="0">
                <a:solidFill>
                  <a:schemeClr val="dk1"/>
                </a:solidFill>
              </a:rPr>
              <a:t>Домашнее </a:t>
            </a:r>
            <a:r>
              <a:rPr lang="ru-RU" sz="1800" dirty="0">
                <a:solidFill>
                  <a:schemeClr val="dk1"/>
                </a:solidFill>
              </a:rPr>
              <a:t>задание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904" y="0"/>
            <a:ext cx="47240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0"/>
          <p:cNvSpPr txBox="1">
            <a:spLocks noGrp="1"/>
          </p:cNvSpPr>
          <p:nvPr>
            <p:ph type="title"/>
          </p:nvPr>
        </p:nvSpPr>
        <p:spPr>
          <a:xfrm>
            <a:off x="570074" y="791013"/>
            <a:ext cx="2756786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Викторина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rgbClr val="333333"/>
                </a:solidFill>
                <a:highlight>
                  <a:srgbClr val="FFFFFF"/>
                </a:highlight>
              </a:rPr>
              <a:t>Выберите </a:t>
            </a:r>
            <a:r>
              <a:rPr lang="ru-RU" sz="23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верные утверждения:</a:t>
            </a:r>
            <a:endParaRPr sz="2300" dirty="0"/>
          </a:p>
        </p:txBody>
      </p:sp>
      <p:sp>
        <p:nvSpPr>
          <p:cNvPr id="339" name="Google Shape;339;p52"/>
          <p:cNvSpPr txBox="1"/>
          <p:nvPr/>
        </p:nvSpPr>
        <p:spPr>
          <a:xfrm>
            <a:off x="643247" y="2104893"/>
            <a:ext cx="8107200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 вызываются с помощью SELECT, а процедуры CALL</a:t>
            </a: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процедура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используется исключительно для выполнения вычисление и возвращения результата</a:t>
            </a:r>
            <a:endParaRPr lang="en-US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процедурах можно указать тип переменной IN, OUT</a:t>
            </a: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функциях можно использовать  переменные типа OUT</a:t>
            </a: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процедуру можно указать в качестве параметра другой процедуры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48523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rgbClr val="333333"/>
                </a:solidFill>
                <a:highlight>
                  <a:srgbClr val="FFFFFF"/>
                </a:highlight>
              </a:rPr>
              <a:t>Выберите </a:t>
            </a:r>
            <a:r>
              <a:rPr lang="ru-RU" sz="23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верные утверждения:</a:t>
            </a:r>
            <a:endParaRPr sz="2300" dirty="0"/>
          </a:p>
        </p:txBody>
      </p:sp>
      <p:sp>
        <p:nvSpPr>
          <p:cNvPr id="339" name="Google Shape;339;p52"/>
          <p:cNvSpPr txBox="1"/>
          <p:nvPr/>
        </p:nvSpPr>
        <p:spPr>
          <a:xfrm>
            <a:off x="643247" y="2104893"/>
            <a:ext cx="8107200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функции </a:t>
            </a: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вызываются с помощью </a:t>
            </a:r>
            <a:r>
              <a:rPr lang="en-US" sz="1550" dirty="0" smtClean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r>
              <a:rPr lang="ru-RU" sz="1550" dirty="0" smtClean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а процедуры </a:t>
            </a:r>
            <a:r>
              <a:rPr lang="en-US" sz="1550" dirty="0" smtClean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CALL</a:t>
            </a:r>
            <a:endParaRPr lang="ru-RU" sz="1550"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процедура используется исключительно для выполнения вычисление и возвращения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результата</a:t>
            </a:r>
            <a:endParaRPr lang="en-US" sz="155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</a:t>
            </a: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процедурах можно указать тип переменной IN, OUT</a:t>
            </a: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функциях можно использовать  переменные типа OUT</a:t>
            </a: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процедуру можно указать в качестве параметра другой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процедуры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42298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333333"/>
                </a:solidFill>
                <a:highlight>
                  <a:srgbClr val="FFFFFF"/>
                </a:highlight>
              </a:rPr>
              <a:t>Команда …  создает хранимую процедуру;</a:t>
            </a:r>
            <a:endParaRPr sz="2300"/>
          </a:p>
        </p:txBody>
      </p:sp>
      <p:sp>
        <p:nvSpPr>
          <p:cNvPr id="345" name="Google Shape;345;p53"/>
          <p:cNvSpPr txBox="1"/>
          <p:nvPr/>
        </p:nvSpPr>
        <p:spPr>
          <a:xfrm>
            <a:off x="936900" y="2310775"/>
            <a:ext cx="8107200" cy="204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ALTER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PROCEDURE</a:t>
            </a:r>
            <a:endParaRPr lang="en-US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PROCEDURE</a:t>
            </a:r>
            <a:endParaRPr lang="en-US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ADD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PROCEDURE </a:t>
            </a:r>
            <a:endParaRPr lang="en-US" sz="1550"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DROP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PROCEDURE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333333"/>
                </a:solidFill>
                <a:highlight>
                  <a:srgbClr val="FFFFFF"/>
                </a:highlight>
              </a:rPr>
              <a:t>Команда …  создает хранимую процедуру;</a:t>
            </a:r>
            <a:endParaRPr sz="2300"/>
          </a:p>
        </p:txBody>
      </p:sp>
      <p:sp>
        <p:nvSpPr>
          <p:cNvPr id="345" name="Google Shape;345;p53"/>
          <p:cNvSpPr txBox="1"/>
          <p:nvPr/>
        </p:nvSpPr>
        <p:spPr>
          <a:xfrm>
            <a:off x="936900" y="2310775"/>
            <a:ext cx="8107200" cy="204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ALTER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PROCEDURE</a:t>
            </a:r>
            <a:endParaRPr lang="en-US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CREATE PROCEDURE</a:t>
            </a:r>
            <a:endParaRPr lang="en-US" sz="1550"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ADD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PROCEDURE </a:t>
            </a:r>
            <a:endParaRPr lang="en-US" sz="1550"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DROP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PROCEDURE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7278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>
            <a:spLocks noGrp="1"/>
          </p:cNvSpPr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Выберите ложное утверждение:</a:t>
            </a:r>
            <a:endParaRPr sz="24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57" name="Google Shape;357;p55"/>
          <p:cNvSpPr txBox="1"/>
          <p:nvPr/>
        </p:nvSpPr>
        <p:spPr>
          <a:xfrm>
            <a:off x="652975" y="2167650"/>
            <a:ext cx="8107200" cy="225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MYSQL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реализовать автоматическое выполнение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COMMIT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или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ROLLBACK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транзакции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в 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рамках хранимой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процедуры.</a:t>
            </a:r>
          </a:p>
          <a:p>
            <a:pPr marL="45720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начала транзакции нужно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написать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START 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TRANSACTION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.</a:t>
            </a: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завершении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транзакции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изменения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сделанные от начала транзакции и ранее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невидимые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других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транзакций действия, всегда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фиксируются в базе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данных.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1975</TotalTime>
  <Words>1169</Words>
  <Application>Microsoft Office PowerPoint</Application>
  <PresentationFormat>Экран (16:9)</PresentationFormat>
  <Paragraphs>198</Paragraphs>
  <Slides>27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Arial</vt:lpstr>
      <vt:lpstr>IBM Plex Sans</vt:lpstr>
      <vt:lpstr>Consolas</vt:lpstr>
      <vt:lpstr>Roboto</vt:lpstr>
      <vt:lpstr>Calibri</vt:lpstr>
      <vt:lpstr>IBM Plex Sans SemiBold</vt:lpstr>
      <vt:lpstr>Макет шаблона GB</vt:lpstr>
      <vt:lpstr>Макет шаблона GB</vt:lpstr>
      <vt:lpstr>Базы данных и SQL</vt:lpstr>
      <vt:lpstr>Презентация PowerPoint</vt:lpstr>
      <vt:lpstr>План на сегодня:</vt:lpstr>
      <vt:lpstr>Викторина</vt:lpstr>
      <vt:lpstr>Выберите верные утверждения:</vt:lpstr>
      <vt:lpstr>Выберите верные утверждения:</vt:lpstr>
      <vt:lpstr>Команда …  создает хранимую процедуру;</vt:lpstr>
      <vt:lpstr>Команда …  создает хранимую процедуру;</vt:lpstr>
      <vt:lpstr>Выберите ложное утверждение:</vt:lpstr>
      <vt:lpstr>Выберите ложное утверждение:</vt:lpstr>
      <vt:lpstr>Циклы в MYSQL:</vt:lpstr>
      <vt:lpstr>Циклы в MYSQL:</vt:lpstr>
      <vt:lpstr>Транзакции</vt:lpstr>
      <vt:lpstr>Создание и вызов процедуры в MySQL </vt:lpstr>
      <vt:lpstr>Задача 1.  Создайте процедуру, которая выберет для одного пользователя 5 пользователей в случайной комбинации, которые удовлетворяют хотя бы одному критерию:  1) из одного города  2) состоят в одной группе 3) друзья друзей </vt:lpstr>
      <vt:lpstr>Решение 1. Создайте процедуру, которая выберет для одного пользователя 5 пользователей в случайной комбинации, которые удовлетворяют хотя бы одному критерию: 1) из одного города; 2) состоят в одной группе; 3) друзья друзей.</vt:lpstr>
      <vt:lpstr>Презентация PowerPoint</vt:lpstr>
      <vt:lpstr>Ваши вопросы?  Перерыв</vt:lpstr>
      <vt:lpstr>Создание и вызов функции в MySQL </vt:lpstr>
      <vt:lpstr>Задача 2.  Создание функции, вычисляющей коэффициент популярности пользователя  (по заявкам на дружбу – таблица friend_requests)  </vt:lpstr>
      <vt:lpstr>Решение 2. Создание функции, вычисляющей коэффициент популярности пользователя (по заявкам на дружбу – таблица friend_requests)</vt:lpstr>
      <vt:lpstr>Циклы</vt:lpstr>
      <vt:lpstr>Задача 3.  Необходимо перебрать всех пользователей и тем пользователям, у которых дата рождения меньше определенной даты обновить дату  рождения на  сегодняшнюю дату.  (реализация с помощью цикла)</vt:lpstr>
      <vt:lpstr>Ваши вопросы?</vt:lpstr>
      <vt:lpstr>Презентация PowerPoint</vt:lpstr>
      <vt:lpstr>Рефлексия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Базы данных и SQL</dc:title>
  <dc:creator>Jurkello</dc:creator>
  <cp:lastModifiedBy>Jurkello</cp:lastModifiedBy>
  <cp:revision>37</cp:revision>
  <cp:lastPrinted>2023-01-27T12:53:36Z</cp:lastPrinted>
  <dcterms:modified xsi:type="dcterms:W3CDTF">2023-01-30T19:33:54Z</dcterms:modified>
</cp:coreProperties>
</file>